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0"/>
  </p:notesMasterIdLst>
  <p:handoutMasterIdLst>
    <p:handoutMasterId r:id="rId31"/>
  </p:handoutMasterIdLst>
  <p:sldIdLst>
    <p:sldId id="323" r:id="rId3"/>
    <p:sldId id="264" r:id="rId4"/>
    <p:sldId id="327" r:id="rId5"/>
    <p:sldId id="324" r:id="rId6"/>
    <p:sldId id="356" r:id="rId7"/>
    <p:sldId id="351" r:id="rId8"/>
    <p:sldId id="377" r:id="rId9"/>
    <p:sldId id="379" r:id="rId10"/>
    <p:sldId id="378" r:id="rId11"/>
    <p:sldId id="381" r:id="rId12"/>
    <p:sldId id="371" r:id="rId13"/>
    <p:sldId id="389" r:id="rId14"/>
    <p:sldId id="380" r:id="rId15"/>
    <p:sldId id="358" r:id="rId16"/>
    <p:sldId id="359" r:id="rId17"/>
    <p:sldId id="388" r:id="rId18"/>
    <p:sldId id="360" r:id="rId19"/>
    <p:sldId id="350" r:id="rId20"/>
    <p:sldId id="352" r:id="rId21"/>
    <p:sldId id="354" r:id="rId22"/>
    <p:sldId id="384" r:id="rId23"/>
    <p:sldId id="385" r:id="rId24"/>
    <p:sldId id="383" r:id="rId25"/>
    <p:sldId id="373" r:id="rId26"/>
    <p:sldId id="374" r:id="rId27"/>
    <p:sldId id="387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99FF"/>
    <a:srgbClr val="FC64FF"/>
    <a:srgbClr val="42C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94660"/>
  </p:normalViewPr>
  <p:slideViewPr>
    <p:cSldViewPr>
      <p:cViewPr>
        <p:scale>
          <a:sx n="100" d="100"/>
          <a:sy n="100" d="100"/>
        </p:scale>
        <p:origin x="-1696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6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34B37-BB58-8E4B-BFB6-4B57678D2A08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D37A-C19B-9445-822B-E491C28A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3514-DD24-AA4D-9516-2326734F00AF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BFEC3-FBF9-864C-A9D0-83B4EE8B0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6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9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44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4A46-F33C-46D2-843E-E73EB70683F4}" type="datetimeFigureOut">
              <a:rPr lang="en-US" smtClean="0"/>
              <a:pPr/>
              <a:t>12/18/14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4A46-F33C-46D2-843E-E73EB70683F4}" type="datetimeFigureOut">
              <a:rPr lang="en-US" smtClean="0"/>
              <a:pPr/>
              <a:t>12/19/14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69D4-E0A5-4C07-A379-4358FDCEB5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reen Shot 2014-12-13 at 10.02.48 A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48400"/>
            <a:ext cx="2197100" cy="472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9C51-2653-0D42-B37C-848AB26D84B3}" type="datetimeFigureOut">
              <a:rPr lang="en-US" smtClean="0"/>
              <a:t>12/18/14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C6832-1BE1-4541-971C-40421CE5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cornacchioli@gmail.com" TargetMode="External"/><Relationship Id="rId4" Type="http://schemas.openxmlformats.org/officeDocument/2006/relationships/hyperlink" Target="mailto:get2bobc@gmail.com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roups.yahoo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powersource.pearsonschoolsystems.com/login.action" TargetMode="External"/><Relationship Id="rId3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flint@mba-link.com" TargetMode="External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otechnical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get2bobc@gmail.com" TargetMode="External"/><Relationship Id="rId4" Type="http://schemas.openxmlformats.org/officeDocument/2006/relationships/hyperlink" Target="http://www.derotechnical.com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cornacchiol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 txBox="1">
            <a:spLocks/>
          </p:cNvSpPr>
          <p:nvPr/>
        </p:nvSpPr>
        <p:spPr bwMode="auto">
          <a:xfrm>
            <a:off x="398463" y="404664"/>
            <a:ext cx="4521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5763"/>
              </a:lnSpc>
            </a:pPr>
            <a:r>
              <a:rPr lang="es-HN" sz="5400" b="1" dirty="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t>SESSION</a:t>
            </a:r>
            <a:endParaRPr lang="es-HN" sz="5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422400"/>
            <a:ext cx="4524375" cy="8636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PowerSchool</a:t>
            </a:r>
          </a:p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HN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Resources 101</a:t>
            </a:r>
            <a:endParaRPr lang="es-HN" sz="3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7" name="Picture 21" descr="C:\Users\AndrewTalcott\Desktop\1287754827_CinemaMa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3156" y="571500"/>
            <a:ext cx="3569689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 bwMode="auto">
          <a:xfrm>
            <a:off x="5652120" y="764704"/>
            <a:ext cx="25356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558ED5"/>
                </a:solidFill>
                <a:latin typeface="Calibri" pitchFamily="34" charset="0"/>
              </a:rPr>
              <a:t>Trainer: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Bob Cornacchioli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>
            <a:off x="5652120" y="1628800"/>
            <a:ext cx="253568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rgbClr val="558ED5"/>
                </a:solidFill>
                <a:latin typeface="Calibri" pitchFamily="34" charset="0"/>
              </a:rPr>
              <a:t>Organization: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DERO Technical Services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4572000"/>
            <a:ext cx="40389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www.derotechnical.com</a:t>
            </a:r>
            <a:endParaRPr lang="en-US" sz="2800" b="1" dirty="0" smtClean="0"/>
          </a:p>
          <a:p>
            <a:r>
              <a:rPr lang="en-US" sz="2800" b="1" dirty="0" smtClean="0">
                <a:hlinkClick r:id="rId3"/>
              </a:rPr>
              <a:t>bcornacchioli@gmail.com</a:t>
            </a:r>
            <a:endParaRPr lang="en-US" sz="2800" b="1" dirty="0" smtClean="0"/>
          </a:p>
          <a:p>
            <a:r>
              <a:rPr lang="en-US" sz="2800" b="1" dirty="0" smtClean="0">
                <a:hlinkClick r:id="rId4"/>
              </a:rPr>
              <a:t>get2bobc@gmail.com</a:t>
            </a: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" name="Picture 9" descr="DERO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07" y="3733800"/>
            <a:ext cx="34650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25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501" y="253424"/>
            <a:ext cx="6321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 Nick </a:t>
            </a:r>
            <a:r>
              <a:rPr lang="en-US" sz="3200" b="1" i="1" dirty="0" err="1" smtClean="0"/>
              <a:t>Peronti</a:t>
            </a:r>
            <a:r>
              <a:rPr lang="en-US" sz="3200" b="1" i="1" dirty="0" smtClean="0"/>
              <a:t> – http</a:t>
            </a:r>
            <a:r>
              <a:rPr lang="en-US" sz="3200" b="1" i="1" dirty="0"/>
              <a:t>://</a:t>
            </a:r>
            <a:r>
              <a:rPr lang="en-US" sz="3200" b="1" i="1" dirty="0" err="1"/>
              <a:t>nicktech.org</a:t>
            </a:r>
            <a:endParaRPr lang="en-US" sz="3200" b="1" i="1" dirty="0"/>
          </a:p>
        </p:txBody>
      </p:sp>
      <p:pic>
        <p:nvPicPr>
          <p:cNvPr id="2" name="Picture 1" descr="Screen Shot 2014-03-08 at 10.24.3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041400"/>
            <a:ext cx="8318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6095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http://tech.wash.k12.ut.us/PowerSchool/</a:t>
            </a:r>
          </a:p>
        </p:txBody>
      </p:sp>
      <p:pic>
        <p:nvPicPr>
          <p:cNvPr id="5" name="Picture 4" descr="Screen Shot 2014-03-08 at 11.21.4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737"/>
            <a:ext cx="9144000" cy="59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08 at 1.15.54 P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6309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524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Jason Treadwell</a:t>
            </a:r>
            <a:r>
              <a:rPr lang="en-US" sz="3000" b="1" i="1" dirty="0"/>
              <a:t>- http:</a:t>
            </a:r>
            <a:r>
              <a:rPr lang="en-US" sz="3000" b="1" i="1" dirty="0" smtClean="0"/>
              <a:t>//</a:t>
            </a:r>
            <a:r>
              <a:rPr lang="en-US" sz="3000" b="1" i="1" dirty="0" err="1" smtClean="0"/>
              <a:t>www.powerdatasolutions.org</a:t>
            </a:r>
            <a:endParaRPr lang="en-US" sz="3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381000" y="59992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/>
              <a:t>Now totally FREE but you do need to create a login!</a:t>
            </a:r>
            <a:endParaRPr lang="en-US" sz="3000" b="1" i="1" dirty="0"/>
          </a:p>
        </p:txBody>
      </p:sp>
      <p:pic>
        <p:nvPicPr>
          <p:cNvPr id="6" name="Picture 5" descr="Screen Shot 2014-03-08 at 4.48.29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1371600" cy="1448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2313801"/>
            <a:ext cx="141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Permission Granted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785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53424"/>
            <a:ext cx="86739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Bob Cornacchioli- http</a:t>
            </a:r>
            <a:r>
              <a:rPr lang="en-US" sz="3200" b="1" i="1" dirty="0"/>
              <a:t>:/</a:t>
            </a:r>
            <a:r>
              <a:rPr lang="en-US" sz="3200" b="1" i="1" dirty="0" smtClean="0"/>
              <a:t>/</a:t>
            </a:r>
            <a:r>
              <a:rPr lang="en-US" sz="3200" b="1" i="1" dirty="0" err="1" smtClean="0"/>
              <a:t>www.derotechnical.com</a:t>
            </a:r>
            <a:endParaRPr lang="en-US" sz="3200" b="1" i="1" dirty="0"/>
          </a:p>
        </p:txBody>
      </p:sp>
      <p:pic>
        <p:nvPicPr>
          <p:cNvPr id="2" name="Picture 1" descr="Screen Shot 2014-03-08 at 10.18.36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975"/>
            <a:ext cx="9144000" cy="62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7200" y="41668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http://groups.yahoo.com/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14400" y="5867400"/>
            <a:ext cx="746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 up a rule to send all these emails into a separate inbox!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4-03-08 at 5.16.00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2276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3733800"/>
            <a:ext cx="7470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</a:rPr>
              <a:t>Email to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psug</a:t>
            </a:r>
            <a:r>
              <a:rPr lang="en-US" sz="4000" b="1" i="1" dirty="0" err="1">
                <a:solidFill>
                  <a:srgbClr val="0000FF"/>
                </a:solidFill>
              </a:rPr>
              <a:t>@yahoogroups.com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4-03-08 at 5.22.42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0"/>
            <a:ext cx="6781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91201"/>
            <a:ext cx="8610600" cy="9848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Group page, you can </a:t>
            </a:r>
            <a:r>
              <a:rPr lang="en-US" sz="2000" b="1" dirty="0" smtClean="0"/>
              <a:t>Search</a:t>
            </a:r>
            <a:r>
              <a:rPr lang="en-US" sz="2000" dirty="0" smtClean="0"/>
              <a:t> for answers to questions, </a:t>
            </a:r>
            <a:r>
              <a:rPr lang="en-US" sz="2000" b="1" dirty="0" smtClean="0"/>
              <a:t>Post </a:t>
            </a:r>
            <a:r>
              <a:rPr lang="en-US" sz="2000" dirty="0" smtClean="0"/>
              <a:t>questions, or go to the </a:t>
            </a:r>
            <a:r>
              <a:rPr lang="en-US" sz="2000" b="1" dirty="0" smtClean="0"/>
              <a:t>Files</a:t>
            </a:r>
            <a:r>
              <a:rPr lang="en-US" sz="2000" dirty="0" smtClean="0"/>
              <a:t> area to download reports, templates and more.</a:t>
            </a:r>
          </a:p>
          <a:p>
            <a:endParaRPr lang="en-US" dirty="0"/>
          </a:p>
        </p:txBody>
      </p:sp>
      <p:cxnSp>
        <p:nvCxnSpPr>
          <p:cNvPr id="34818" name="AutoShape 2"/>
          <p:cNvCxnSpPr>
            <a:cxnSpLocks noChangeShapeType="1"/>
          </p:cNvCxnSpPr>
          <p:nvPr/>
        </p:nvCxnSpPr>
        <p:spPr bwMode="auto">
          <a:xfrm flipV="1">
            <a:off x="3810000" y="4191000"/>
            <a:ext cx="2714625" cy="1600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4819" name="AutoShape 3"/>
          <p:cNvCxnSpPr>
            <a:cxnSpLocks noChangeShapeType="1"/>
          </p:cNvCxnSpPr>
          <p:nvPr/>
        </p:nvCxnSpPr>
        <p:spPr bwMode="auto">
          <a:xfrm rot="10800000">
            <a:off x="762000" y="2057400"/>
            <a:ext cx="6400802" cy="3581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B050"/>
            </a:solidFill>
            <a:miter lim="800000"/>
            <a:headEnd/>
            <a:tailEnd type="triangle" w="med" len="med"/>
          </a:ln>
        </p:spPr>
      </p:cxnSp>
      <p:cxnSp>
        <p:nvCxnSpPr>
          <p:cNvPr id="34820" name="AutoShape 4"/>
          <p:cNvCxnSpPr>
            <a:cxnSpLocks noChangeShapeType="1"/>
          </p:cNvCxnSpPr>
          <p:nvPr/>
        </p:nvCxnSpPr>
        <p:spPr bwMode="auto">
          <a:xfrm rot="16200000" flipV="1">
            <a:off x="-495299" y="3543301"/>
            <a:ext cx="3809999" cy="11430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1F497D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1559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4-03-08 at 12.55.18 P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00" b="-40900"/>
          <a:stretch>
            <a:fillRect/>
          </a:stretch>
        </p:blipFill>
        <p:spPr>
          <a:xfrm>
            <a:off x="457200" y="3094037"/>
            <a:ext cx="8229600" cy="452596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Better ? lead to more replies 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Be as specific as you can with a complete description of your issue or request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Provide version # of PowerSchool or the Browser you were using etc.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UNLIKE this example end your ? with your name.. Your email address might not let responders know who you are.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Post questions before your deadline… the soon the better!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Informing the group that you are PANICKNG most often works against you. 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If you get an answer, thank the PSUG User Community!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412468"/>
            <a:ext cx="181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Your Name Here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9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Regional/State PSUG Organizations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27504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Shot 2014-03-08 at 11.06.53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0"/>
            <a:ext cx="2362200" cy="1341249"/>
          </a:xfrm>
          <a:prstGeom prst="rect">
            <a:avLst/>
          </a:prstGeom>
        </p:spPr>
      </p:pic>
      <p:pic>
        <p:nvPicPr>
          <p:cNvPr id="6" name="Picture 5" descr="Screen Shot 2014-03-08 at 11.10.12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065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7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609600"/>
            <a:ext cx="883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u="sng" dirty="0" smtClean="0">
                <a:hlinkClick r:id="rId2"/>
              </a:rPr>
              <a:t>https://powersource.pearsonschoolsystems.com/login.action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4-03-08 at 9.50.4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641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762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hlinkClick r:id="rId2"/>
              </a:rPr>
              <a:t>https://powersource.pearsonschoolsystems.com/login.action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248400"/>
            <a:ext cx="828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Y</a:t>
            </a:r>
            <a:r>
              <a:rPr lang="en-US" sz="2400" b="1" i="1" dirty="0" smtClean="0">
                <a:solidFill>
                  <a:srgbClr val="FF0000"/>
                </a:solidFill>
              </a:rPr>
              <a:t>our </a:t>
            </a:r>
            <a:r>
              <a:rPr lang="en-US" sz="2400" b="1" i="1" dirty="0">
                <a:solidFill>
                  <a:srgbClr val="FF0000"/>
                </a:solidFill>
              </a:rPr>
              <a:t>local system </a:t>
            </a:r>
            <a:r>
              <a:rPr lang="en-US" sz="2400" b="1" i="1" dirty="0" smtClean="0">
                <a:solidFill>
                  <a:srgbClr val="FF0000"/>
                </a:solidFill>
              </a:rPr>
              <a:t>administrator </a:t>
            </a:r>
            <a:r>
              <a:rPr lang="en-US" sz="2400" b="1" i="1" dirty="0">
                <a:solidFill>
                  <a:srgbClr val="FF0000"/>
                </a:solidFill>
              </a:rPr>
              <a:t>can assist in getting you setup</a:t>
            </a:r>
          </a:p>
        </p:txBody>
      </p:sp>
    </p:spTree>
    <p:extLst>
      <p:ext uri="{BB962C8B-B14F-4D97-AF65-F5344CB8AC3E}">
        <p14:creationId xmlns:p14="http://schemas.microsoft.com/office/powerpoint/2010/main" val="314841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08 at 1.40.5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9144000" cy="2699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28600"/>
            <a:ext cx="5261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Pearson’s PowerSource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74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https://</a:t>
            </a:r>
            <a:r>
              <a:rPr lang="en-US" sz="2400" b="1" i="1" dirty="0" err="1"/>
              <a:t>powersource.pearsonschoolsystems.com</a:t>
            </a:r>
            <a:r>
              <a:rPr lang="en-US" sz="2400" b="1" i="1" dirty="0"/>
              <a:t>/home/</a:t>
            </a:r>
            <a:r>
              <a:rPr lang="en-US" sz="2400" b="1" i="1" dirty="0" err="1"/>
              <a:t>main.action</a:t>
            </a:r>
            <a:endParaRPr lang="en-US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4876800"/>
            <a:ext cx="8610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Wisconsin Community on </a:t>
            </a:r>
            <a:r>
              <a:rPr lang="en-US" b="1" dirty="0" err="1"/>
              <a:t>PowerSource</a:t>
            </a:r>
            <a:r>
              <a:rPr lang="en-US" b="1" dirty="0"/>
              <a:t>.  </a:t>
            </a:r>
          </a:p>
          <a:p>
            <a:endParaRPr lang="en-US" b="1" dirty="0" smtClean="0"/>
          </a:p>
          <a:p>
            <a:r>
              <a:rPr lang="en-US" b="1" dirty="0" smtClean="0"/>
              <a:t>WI </a:t>
            </a:r>
            <a:r>
              <a:rPr lang="en-US" b="1" dirty="0"/>
              <a:t>PSUG Group  - meets quarterly contact  </a:t>
            </a:r>
            <a:r>
              <a:rPr lang="en-US" b="1" dirty="0" smtClean="0"/>
              <a:t>Sherri </a:t>
            </a:r>
            <a:r>
              <a:rPr lang="en-US" b="1" dirty="0"/>
              <a:t>Flint if you are interested.</a:t>
            </a:r>
          </a:p>
          <a:p>
            <a:r>
              <a:rPr lang="en-US" b="1" dirty="0"/>
              <a:t> </a:t>
            </a:r>
          </a:p>
          <a:p>
            <a:r>
              <a:rPr lang="en-US" b="1" u="sng" dirty="0">
                <a:hlinkClick r:id="rId3"/>
              </a:rPr>
              <a:t>Sflint@mba-link.com</a:t>
            </a:r>
          </a:p>
          <a:p>
            <a:r>
              <a:rPr lang="en-US" b="1" dirty="0"/>
              <a:t>800.258.0190 x804</a:t>
            </a:r>
          </a:p>
        </p:txBody>
      </p:sp>
      <p:pic>
        <p:nvPicPr>
          <p:cNvPr id="6" name="Picture 5" descr="image0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11514"/>
            <a:ext cx="1200150" cy="108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3600" b="1" i="1" dirty="0">
                <a:solidFill>
                  <a:srgbClr val="FF0000"/>
                </a:solidFill>
              </a:rPr>
              <a:t>Agenda/Participants will be engaged in: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r>
              <a:rPr lang="en-US" sz="2800" dirty="0" smtClean="0"/>
              <a:t>Introductions</a:t>
            </a:r>
          </a:p>
          <a:p>
            <a:r>
              <a:rPr lang="en-US" sz="2800" dirty="0" smtClean="0"/>
              <a:t>PowerSource Knowledge Base &amp; Labs</a:t>
            </a:r>
          </a:p>
          <a:p>
            <a:r>
              <a:rPr lang="en-US" sz="2800" dirty="0" smtClean="0"/>
              <a:t>Helpful FREE Sites</a:t>
            </a:r>
          </a:p>
          <a:p>
            <a:r>
              <a:rPr lang="en-US" sz="2800" dirty="0" smtClean="0"/>
              <a:t>YouTube</a:t>
            </a:r>
          </a:p>
          <a:p>
            <a:r>
              <a:rPr lang="en-US" sz="2800" dirty="0" smtClean="0"/>
              <a:t>Yahoo Group List Serv’s</a:t>
            </a:r>
          </a:p>
          <a:p>
            <a:r>
              <a:rPr lang="en-US" sz="2800" dirty="0" smtClean="0"/>
              <a:t>Raise </a:t>
            </a:r>
            <a:r>
              <a:rPr lang="en-US" sz="2800" dirty="0"/>
              <a:t>comfort level for new users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ERO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970500"/>
            <a:ext cx="1475014" cy="9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82345" y="49601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www.derotechnical.com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for more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163400"/>
            <a:ext cx="856400" cy="85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3716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b="1" i="1" dirty="0" smtClean="0"/>
              <a:t>Search for a Topic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2743200" cy="838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For example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5409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1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Returns the following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86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3-08 at 10.46.12 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07" b="-48207"/>
          <a:stretch>
            <a:fillRect/>
          </a:stretch>
        </p:blipFill>
        <p:spPr/>
      </p:pic>
      <p:pic>
        <p:nvPicPr>
          <p:cNvPr id="6" name="Picture 5" descr="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55018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47800" y="1905000"/>
            <a:ext cx="7010400" cy="19050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2057400" y="4572000"/>
            <a:ext cx="1676400" cy="6096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87" y="0"/>
            <a:ext cx="7730613" cy="6858000"/>
          </a:xfrm>
          <a:prstGeom prst="rect">
            <a:avLst/>
          </a:prstGeom>
        </p:spPr>
      </p:pic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59978" r="-59978"/>
          <a:stretch>
            <a:fillRect/>
          </a:stretch>
        </p:blipFill>
        <p:spPr>
          <a:xfrm>
            <a:off x="-990600" y="1752600"/>
            <a:ext cx="3602434" cy="3886200"/>
          </a:xfrm>
        </p:spPr>
      </p:pic>
    </p:spTree>
    <p:extLst>
      <p:ext uri="{BB962C8B-B14F-4D97-AF65-F5344CB8AC3E}">
        <p14:creationId xmlns:p14="http://schemas.microsoft.com/office/powerpoint/2010/main" val="417047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/>
              <a:t>Update to the Newest Version </a:t>
            </a:r>
          </a:p>
          <a:p>
            <a:pPr marL="0" indent="0" algn="ctr">
              <a:buNone/>
            </a:pPr>
            <a:r>
              <a:rPr lang="en-US" sz="2800" b="1" i="1" dirty="0" smtClean="0"/>
              <a:t>of PowerSchool: Use the Labs Tab</a:t>
            </a:r>
            <a:endParaRPr lang="en-US" sz="2800" b="1" i="1" dirty="0"/>
          </a:p>
        </p:txBody>
      </p:sp>
      <p:pic>
        <p:nvPicPr>
          <p:cNvPr id="3" name="Picture 2" descr="Screen Shot 2014-03-08 at 10.32.17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4114800"/>
            <a:ext cx="3136900" cy="139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371600" cy="115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371600" cy="115326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6200" y="1371600"/>
            <a:ext cx="891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3-08 at 10.46.39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305800" cy="2365576"/>
          </a:xfrm>
          <a:prstGeom prst="rect">
            <a:avLst/>
          </a:prstGeom>
        </p:spPr>
      </p:pic>
      <p:pic>
        <p:nvPicPr>
          <p:cNvPr id="10" name="Picture 9" descr="Screen Shot 2014-03-08 at 10.47.23 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924300"/>
            <a:ext cx="5590151" cy="20193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5486400" y="1219200"/>
            <a:ext cx="1981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" y="3886200"/>
            <a:ext cx="891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" y="5943600"/>
            <a:ext cx="891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14-03-08 at 10.58.25 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9144000" cy="6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2514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They can help with escalating a ticket once you have a Support Case # </a:t>
            </a:r>
          </a:p>
          <a:p>
            <a:r>
              <a:rPr lang="en-US" sz="2000" dirty="0" smtClean="0"/>
              <a:t>Pearson reps have four main reasons for assisting with support escalations:</a:t>
            </a:r>
          </a:p>
          <a:p>
            <a:pPr lvl="1"/>
            <a:r>
              <a:rPr lang="en-US" sz="2000" dirty="0" smtClean="0"/>
              <a:t>Performance Issues</a:t>
            </a:r>
          </a:p>
          <a:p>
            <a:pPr lvl="1"/>
            <a:r>
              <a:rPr lang="en-US" sz="2000" dirty="0" smtClean="0"/>
              <a:t>Backup Issues</a:t>
            </a:r>
          </a:p>
          <a:p>
            <a:pPr lvl="1"/>
            <a:r>
              <a:rPr lang="en-US" sz="2000" dirty="0" smtClean="0"/>
              <a:t>Issues that impact Funding</a:t>
            </a:r>
          </a:p>
          <a:p>
            <a:pPr lvl="1"/>
            <a:r>
              <a:rPr lang="en-US" sz="2000" dirty="0" smtClean="0"/>
              <a:t>The case is not getting the attention it needs or you have waited and not heard back from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762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 smtClean="0"/>
              <a:t>GET TO KNOW YOUR PS REP!!!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4343400"/>
            <a:ext cx="495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KNOW YOUR REP’s NAME and </a:t>
            </a:r>
            <a:r>
              <a:rPr lang="en-US" sz="3600" b="1" dirty="0" err="1" smtClean="0"/>
              <a:t>eMail</a:t>
            </a:r>
            <a:r>
              <a:rPr lang="en-US" sz="3600" b="1" dirty="0" smtClean="0"/>
              <a:t> Address</a:t>
            </a:r>
            <a:endParaRPr lang="en-US" sz="3600" dirty="0"/>
          </a:p>
        </p:txBody>
      </p:sp>
      <p:pic>
        <p:nvPicPr>
          <p:cNvPr id="8" name="Picture 7" descr="imag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800350" cy="25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tendee Logo 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28600"/>
            <a:ext cx="3200400" cy="1295400"/>
          </a:xfrm>
          <a:prstGeom prst="rect">
            <a:avLst/>
          </a:prstGeom>
        </p:spPr>
      </p:pic>
      <p:pic>
        <p:nvPicPr>
          <p:cNvPr id="6" name="Picture 5" descr="Screen Shot 2014-03-08 at 11.56.0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12900" cy="1651000"/>
          </a:xfrm>
          <a:prstGeom prst="rect">
            <a:avLst/>
          </a:prstGeom>
        </p:spPr>
      </p:pic>
      <p:pic>
        <p:nvPicPr>
          <p:cNvPr id="7" name="Picture 6" descr="Screen Shot 2014-03-08 at 11.55.53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171700"/>
            <a:ext cx="8039100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828800"/>
            <a:ext cx="706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powersource.pearsonschoolsystems.com</a:t>
            </a:r>
            <a:r>
              <a:rPr lang="en-US" dirty="0"/>
              <a:t>/</a:t>
            </a:r>
            <a:r>
              <a:rPr lang="en-US" dirty="0" err="1"/>
              <a:t>psu</a:t>
            </a:r>
            <a:r>
              <a:rPr lang="en-US" dirty="0"/>
              <a:t>/home/</a:t>
            </a:r>
            <a:r>
              <a:rPr lang="en-US" dirty="0" err="1"/>
              <a:t>video.action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76200"/>
            <a:ext cx="3657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FF"/>
                </a:solidFill>
              </a:rPr>
              <a:t>Attendee’s </a:t>
            </a:r>
          </a:p>
          <a:p>
            <a:pPr algn="ctr"/>
            <a:r>
              <a:rPr lang="en-US" sz="3600" b="1" dirty="0" smtClean="0">
                <a:solidFill>
                  <a:srgbClr val="3366FF"/>
                </a:solidFill>
              </a:rPr>
              <a:t>Start your Comparisons! 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875073"/>
            <a:ext cx="426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Cost </a:t>
            </a:r>
          </a:p>
          <a:p>
            <a:r>
              <a:rPr lang="en-US" sz="3600" b="1" dirty="0" smtClean="0">
                <a:solidFill>
                  <a:srgbClr val="3366FF"/>
                </a:solidFill>
              </a:rPr>
              <a:t>Curriculum</a:t>
            </a:r>
          </a:p>
          <a:p>
            <a:r>
              <a:rPr lang="en-US" sz="3600" b="1" dirty="0" smtClean="0">
                <a:solidFill>
                  <a:srgbClr val="3366FF"/>
                </a:solidFill>
              </a:rPr>
              <a:t>Overall Experience</a:t>
            </a:r>
            <a:endParaRPr lang="en-US" sz="3600" b="1" dirty="0">
              <a:solidFill>
                <a:srgbClr val="3366FF"/>
              </a:solidFill>
            </a:endParaRPr>
          </a:p>
        </p:txBody>
      </p:sp>
      <p:pic>
        <p:nvPicPr>
          <p:cNvPr id="13" name="Picture 12" descr="Screen Shot 2014-03-08 at 12.03.21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67200"/>
            <a:ext cx="3210128" cy="83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5257800"/>
            <a:ext cx="2985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PSUG-SW &gt;  Jan 12-14th</a:t>
            </a:r>
          </a:p>
          <a:p>
            <a:r>
              <a:rPr lang="en-US" dirty="0" smtClean="0"/>
              <a:t>PSUG-NJ&gt; April 20-22nd</a:t>
            </a:r>
          </a:p>
          <a:p>
            <a:r>
              <a:rPr lang="en-US" dirty="0" smtClean="0"/>
              <a:t>PSUG-SE&gt;  May 5</a:t>
            </a:r>
            <a:r>
              <a:rPr lang="en-US" baseline="30000" dirty="0" smtClean="0"/>
              <a:t>th</a:t>
            </a:r>
            <a:r>
              <a:rPr lang="en-US" dirty="0" smtClean="0"/>
              <a:t>-7th</a:t>
            </a:r>
          </a:p>
          <a:p>
            <a:r>
              <a:rPr lang="en-US" dirty="0" smtClean="0"/>
              <a:t>PSUG-VEGAS&gt; July 27</a:t>
            </a:r>
            <a:r>
              <a:rPr lang="en-US" baseline="30000" dirty="0" smtClean="0"/>
              <a:t>th</a:t>
            </a:r>
            <a:r>
              <a:rPr lang="en-US" dirty="0" smtClean="0"/>
              <a:t>-30th</a:t>
            </a:r>
          </a:p>
          <a:p>
            <a:r>
              <a:rPr lang="en-US" dirty="0" smtClean="0"/>
              <a:t>PSUG-MW&gt; Mar 30 – Apr 2nd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8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7200" i="1" dirty="0" smtClean="0">
                <a:solidFill>
                  <a:srgbClr val="0000FF"/>
                </a:solidFill>
              </a:rPr>
              <a:t>I CAN DO THIS</a:t>
            </a:r>
            <a:endParaRPr lang="en-US" sz="7200" i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57200" y="609600"/>
            <a:ext cx="72390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sz="8400" b="1" i="1" dirty="0" smtClean="0">
                <a:solidFill>
                  <a:schemeClr val="tx1"/>
                </a:solidFill>
              </a:rPr>
              <a:t>    REPEAT AFTER ME</a:t>
            </a:r>
          </a:p>
          <a:p>
            <a:pPr algn="r"/>
            <a:r>
              <a:rPr lang="en-US" sz="4800" b="1" i="1" dirty="0" smtClean="0">
                <a:solidFill>
                  <a:srgbClr val="0000FF"/>
                </a:solidFill>
              </a:rPr>
              <a:t>Learn to stay connected&gt;&gt;&gt;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800100"/>
            <a:ext cx="2286000" cy="1714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6100" y="4305300"/>
            <a:ext cx="8826500" cy="2324100"/>
            <a:chOff x="546100" y="4305300"/>
            <a:chExt cx="8826500" cy="2324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4305300"/>
              <a:ext cx="3492500" cy="2324100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3810000" y="4419600"/>
              <a:ext cx="5562600" cy="2209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all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7200" i="1" dirty="0" smtClean="0">
                  <a:solidFill>
                    <a:srgbClr val="FF0000"/>
                  </a:solidFill>
                </a:rPr>
                <a:t>THE KEY IS YOU!!</a:t>
              </a:r>
              <a:endParaRPr lang="en-US" sz="72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4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184952" y="1371600"/>
            <a:ext cx="817824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dirty="0">
                <a:solidFill>
                  <a:srgbClr val="E46C0A"/>
                </a:solidFill>
                <a:latin typeface="Arial Black"/>
                <a:cs typeface="Arial Black"/>
              </a:rPr>
              <a:t>Q &amp;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0" y="3761842"/>
            <a:ext cx="403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Bob Cornacchioli</a:t>
            </a:r>
            <a:br>
              <a:rPr lang="en-US" sz="3200" dirty="0" smtClean="0"/>
            </a:br>
            <a:r>
              <a:rPr lang="en-US" sz="3200" dirty="0" smtClean="0"/>
              <a:t>DERO Technical Services</a:t>
            </a:r>
          </a:p>
          <a:p>
            <a:r>
              <a:rPr lang="en-US" sz="3200" dirty="0" smtClean="0">
                <a:hlinkClick r:id="rId2"/>
              </a:rPr>
              <a:t>bcornacchioli@gmail.com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get2bobc@gmail.com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hlinkClick r:id="rId4"/>
              </a:rPr>
              <a:t>www.derotechnical.com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12" name="Picture 11" descr="DERO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733800"/>
            <a:ext cx="1828800" cy="120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2067" y="5715000"/>
            <a:ext cx="723993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 AND ALL DERO RESOURCES ARE AVAILABLE 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DOWNLOAD, TWEAK and USE FOR YOUR DISTRICT! 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image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2991621" cy="2705100"/>
          </a:xfrm>
          <a:prstGeom prst="rect">
            <a:avLst/>
          </a:prstGeom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581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0" y="19812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CEO 	</a:t>
            </a: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DERO Technical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Services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(2007)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  <a:t>	</a:t>
            </a: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Evangelist/Process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Lead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 Level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Data (2010)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Marketing/	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ParkBench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Software (2007)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Trainer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Director of Technology and Media Services – Shrewsbury Public Schools (16 yrs)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PowerSchool Administrator ( 6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yrs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Content Placeholder 3" descr="P1010024_3.jpg"/>
          <p:cNvPicPr>
            <a:picLocks noChangeAspect="1"/>
          </p:cNvPicPr>
          <p:nvPr/>
        </p:nvPicPr>
        <p:blipFill>
          <a:blip r:embed="rId2"/>
          <a:srcRect l="-71220" r="-71220"/>
          <a:stretch>
            <a:fillRect/>
          </a:stretch>
        </p:blipFill>
        <p:spPr bwMode="auto">
          <a:xfrm>
            <a:off x="-1447800" y="809332"/>
            <a:ext cx="6019800" cy="39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ERO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05400"/>
            <a:ext cx="2434831" cy="160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595526"/>
            <a:ext cx="2918671" cy="9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4472" y="5624566"/>
            <a:ext cx="2819400" cy="10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5717" y="4800600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Chalkboard" charset="0"/>
                <a:ea typeface="Chalkboard" charset="0"/>
                <a:cs typeface="Chalkboard" charset="0"/>
              </a:rPr>
              <a:t>Bob Cornacchioli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58ED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are you?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58ED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447800"/>
            <a:ext cx="44196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/>
              <a:t>Your roles and  needs</a:t>
            </a:r>
          </a:p>
          <a:p>
            <a:pPr marL="0" indent="0">
              <a:buNone/>
            </a:pPr>
            <a:endParaRPr lang="en-US" sz="48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4384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One of the major things that separate PowerSchool from it’s competitors is it’s user community.   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4800" b="1" i="1" dirty="0" smtClean="0">
                <a:solidFill>
                  <a:srgbClr val="FF0000"/>
                </a:solidFill>
              </a:rPr>
              <a:t>Email challenge!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6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24200" y="1676400"/>
            <a:ext cx="6172200" cy="2590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• Normally 2 designated district contacts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• Very helpful but there is a wait!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• Have something do while on hold – </a:t>
            </a:r>
            <a:r>
              <a:rPr lang="en-US" sz="2400" b="1" dirty="0" smtClean="0">
                <a:solidFill>
                  <a:srgbClr val="FF0000"/>
                </a:solidFill>
              </a:rPr>
              <a:t>LASAGNA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/>
              <a:t>• </a:t>
            </a:r>
            <a:r>
              <a:rPr lang="en-US" sz="2400" dirty="0" smtClean="0"/>
              <a:t>Take Notes – </a:t>
            </a:r>
            <a:r>
              <a:rPr lang="en-US" sz="2400" b="1" dirty="0" smtClean="0">
                <a:solidFill>
                  <a:srgbClr val="FF0000"/>
                </a:solidFill>
              </a:rPr>
              <a:t>ESPECIALLY on ONCE A YEAR </a:t>
            </a:r>
            <a:r>
              <a:rPr lang="en-US" sz="2400" dirty="0" smtClean="0">
                <a:solidFill>
                  <a:srgbClr val="FF0000"/>
                </a:solidFill>
              </a:rPr>
              <a:t>TASKS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• Try the email Option too!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1746" name="Picture 2" descr="C:\Users\cathykulhawik\AppData\Local\Microsoft\Windows\Temporary Internet Files\Content.IE5\ZB9IKTXW\MP9003878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837688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76200"/>
            <a:ext cx="6304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PowerSchool Phone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4419600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There is so much more </a:t>
            </a:r>
          </a:p>
          <a:p>
            <a:pPr algn="ctr"/>
            <a:r>
              <a:rPr lang="en-US" sz="3600" b="1" i="1" dirty="0" smtClean="0"/>
              <a:t>then just the phone and not having to wait is -  priceless</a:t>
            </a:r>
            <a:r>
              <a:rPr lang="en-US" sz="4000" b="1" i="1" dirty="0" smtClean="0"/>
              <a:t>!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55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32" y="914400"/>
            <a:ext cx="2680268" cy="177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272" y="152400"/>
            <a:ext cx="86080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/>
              <a:t>Accessing </a:t>
            </a:r>
            <a:r>
              <a:rPr lang="en-US" sz="4000" b="1" i="1" dirty="0" smtClean="0"/>
              <a:t>the PowerSchool Community</a:t>
            </a:r>
            <a:endParaRPr lang="en-US" sz="4000" b="1" i="1" dirty="0"/>
          </a:p>
          <a:p>
            <a:endParaRPr lang="en-US" dirty="0"/>
          </a:p>
        </p:txBody>
      </p:sp>
      <p:pic>
        <p:nvPicPr>
          <p:cNvPr id="9" name="Picture 8" descr="Screen Shot 2014-03-08 at 11.34.45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537287" cy="1842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19600"/>
            <a:ext cx="2705100" cy="1880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4114800"/>
            <a:ext cx="1524000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4853" y="2743200"/>
            <a:ext cx="251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PowerSource by Pearson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6853" y="27432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Yahoo Groups or PSUG List </a:t>
            </a:r>
            <a:r>
              <a:rPr lang="en-US" dirty="0" err="1" smtClean="0"/>
              <a:t>Serv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6107668"/>
            <a:ext cx="195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 Resources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715000"/>
            <a:ext cx="106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Tube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276600"/>
            <a:ext cx="863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Regional Monthly/Quarterly User Meetings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529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LOTS of Free Video Resources</a:t>
            </a:r>
            <a:endParaRPr lang="en-US" b="1" i="1" dirty="0"/>
          </a:p>
        </p:txBody>
      </p:sp>
      <p:pic>
        <p:nvPicPr>
          <p:cNvPr id="5" name="Picture 4" descr="Screen Shot 2014-03-08 at 10.04.2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0"/>
            <a:ext cx="8559800" cy="1130300"/>
          </a:xfrm>
          <a:prstGeom prst="rect">
            <a:avLst/>
          </a:prstGeom>
        </p:spPr>
      </p:pic>
      <p:pic>
        <p:nvPicPr>
          <p:cNvPr id="6" name="Picture 5" descr="Screen Shot 2014-03-08 at 10.03.58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87800"/>
            <a:ext cx="8712200" cy="1117600"/>
          </a:xfrm>
          <a:prstGeom prst="rect">
            <a:avLst/>
          </a:prstGeom>
        </p:spPr>
      </p:pic>
      <p:pic>
        <p:nvPicPr>
          <p:cNvPr id="7" name="Picture 6" descr="Screen Shot 2014-03-08 at 10.03.31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308600"/>
            <a:ext cx="8648700" cy="1244600"/>
          </a:xfrm>
          <a:prstGeom prst="rect">
            <a:avLst/>
          </a:prstGeom>
        </p:spPr>
      </p:pic>
      <p:pic>
        <p:nvPicPr>
          <p:cNvPr id="10" name="Content Placeholder 9" descr="Screen Shot 2014-03-08 at 5.41.21 PM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7591" b="-177591"/>
          <a:stretch>
            <a:fillRect/>
          </a:stretch>
        </p:blipFill>
        <p:spPr>
          <a:xfrm>
            <a:off x="364830" y="-228600"/>
            <a:ext cx="8321970" cy="4724400"/>
          </a:xfrm>
          <a:ln>
            <a:noFill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696200" y="685800"/>
            <a:ext cx="1447800" cy="16002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12159" b="12159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78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GOOGLE PowerSchool Resources 1.5 Million Hits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970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53424"/>
            <a:ext cx="78748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 Matt Freund - http</a:t>
            </a:r>
            <a:r>
              <a:rPr lang="en-US" sz="3200" b="1" i="1" dirty="0"/>
              <a:t>://</a:t>
            </a:r>
            <a:r>
              <a:rPr lang="en-US" sz="3200" b="1" i="1" dirty="0" err="1"/>
              <a:t>www.sisresources.com</a:t>
            </a:r>
            <a:endParaRPr lang="en-US" sz="3200" b="1" i="1" dirty="0"/>
          </a:p>
        </p:txBody>
      </p:sp>
      <p:pic>
        <p:nvPicPr>
          <p:cNvPr id="4" name="Picture 3" descr="Screen Shot 2014-03-08 at 10.15.42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607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</TotalTime>
  <Words>589</Words>
  <Application>Microsoft Macintosh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Agenda/Participants will be engaged in:</vt:lpstr>
      <vt:lpstr>PowerPoint Presentation</vt:lpstr>
      <vt:lpstr>Who are you?</vt:lpstr>
      <vt:lpstr>• Normally 2 designated district contacts  • Very helpful but there is a wait!  • Have something do while on hold – LASAGNA  • Take Notes – ESPECIALLY on ONCE A YEAR TASKS  • Try the email Option too!  </vt:lpstr>
      <vt:lpstr>PowerPoint Presentation</vt:lpstr>
      <vt:lpstr>LOTS of Free Video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Regional/State PSUG Organizations</vt:lpstr>
      <vt:lpstr>https://powersource.pearsonschoolsystems.com/login.action </vt:lpstr>
      <vt:lpstr>PowerPoint Presentation</vt:lpstr>
      <vt:lpstr>Search for a Topic</vt:lpstr>
      <vt:lpstr>PowerPoint Presentation</vt:lpstr>
      <vt:lpstr>PowerPoint Presentation</vt:lpstr>
      <vt:lpstr>PowerPoint Presentation</vt:lpstr>
      <vt:lpstr>GET TO KNOW YOUR PS REP!!!</vt:lpstr>
      <vt:lpstr>PowerPoint Presentation</vt:lpstr>
      <vt:lpstr>I CAN DO THIS</vt:lpstr>
      <vt:lpstr>PowerPoint Presentation</vt:lpstr>
    </vt:vector>
  </TitlesOfParts>
  <Company>Kent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doribaldwin</dc:creator>
  <cp:lastModifiedBy>Bob Cornacchioli</cp:lastModifiedBy>
  <cp:revision>137</cp:revision>
  <dcterms:created xsi:type="dcterms:W3CDTF">2011-05-05T16:09:27Z</dcterms:created>
  <dcterms:modified xsi:type="dcterms:W3CDTF">2014-12-19T14:10:19Z</dcterms:modified>
</cp:coreProperties>
</file>